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23FCF-B459-4D95-800C-A336C8956A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2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447E-7C48-4379-8903-84C12D04D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7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27C19-EA39-427C-9F78-89DCD5F188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79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FA291-B6B6-4494-95C2-E0CCDDE9F0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1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EF532-18AA-45B5-959A-51597379D0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07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63C6C-EDE3-4AB8-879D-CF10482992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781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4B687-B832-4305-8B11-0FE44D23A9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51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A46FD-19FB-4C02-995F-9486DFD384F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7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0D7CA-1F87-462E-B752-E59DE64EF1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EC736-88CA-4A72-A8AF-1CF13546AA3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3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B5131-2A98-42FD-A23E-C1E0FBF31D7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5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3BDC4-BE1A-42A1-B9CC-7F1DB240D52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98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B3D7D-2032-4D2A-A39D-A3E77CFA952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7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96A2FB-2BF5-420D-8603-9CF50D9D4BE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01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rgbClr val="0070C0"/>
                </a:solidFill>
              </a:rPr>
              <a:t>Me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altLang="en-US" sz="3600" dirty="0" smtClean="0">
                <a:solidFill>
                  <a:srgbClr val="0070C0"/>
                </a:solidFill>
              </a:rPr>
              <a:t> ____________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altLang="en-US" sz="3600" dirty="0" smtClean="0">
                <a:solidFill>
                  <a:srgbClr val="0070C0"/>
                </a:solidFill>
              </a:rPr>
              <a:t> 8nh/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ih</a:t>
            </a:r>
            <a:r>
              <a:rPr lang="en-US" altLang="en-US" sz="3600" dirty="0" smtClean="0">
                <a:solidFill>
                  <a:srgbClr val="0070C0"/>
                </a:solidFill>
              </a:rPr>
              <a:t> (802)</a:t>
            </a:r>
            <a:br>
              <a:rPr lang="en-US" altLang="en-US" sz="3600" dirty="0" smtClean="0">
                <a:solidFill>
                  <a:srgbClr val="0070C0"/>
                </a:solidFill>
              </a:rPr>
            </a:br>
            <a:r>
              <a:rPr lang="en-US" altLang="en-US" sz="3600" dirty="0" smtClean="0">
                <a:solidFill>
                  <a:srgbClr val="0070C0"/>
                </a:solidFill>
              </a:rPr>
              <a:t>la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altLang="en-US" sz="3600" dirty="0" smtClean="0">
                <a:solidFill>
                  <a:srgbClr val="0070C0"/>
                </a:solidFill>
              </a:rPr>
              <a:t>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altLang="en-US" sz="3600" dirty="0" smtClean="0">
                <a:solidFill>
                  <a:srgbClr val="0070C0"/>
                </a:solidFill>
              </a:rPr>
              <a:t> el 16 de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altLang="en-US" sz="3600" dirty="0" smtClean="0">
                <a:solidFill>
                  <a:srgbClr val="0070C0"/>
                </a:solidFill>
              </a:rPr>
              <a:t> del 2013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continuamos</a:t>
            </a:r>
            <a:r>
              <a:rPr lang="en-US" sz="2800" dirty="0" smtClean="0"/>
              <a:t> el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del </a:t>
            </a:r>
            <a:r>
              <a:rPr lang="en-US" sz="2800" dirty="0" err="1" smtClean="0"/>
              <a:t>año</a:t>
            </a:r>
            <a:r>
              <a:rPr lang="en-US" sz="2800" dirty="0" smtClean="0"/>
              <a:t> </a:t>
            </a:r>
            <a:r>
              <a:rPr lang="en-US" sz="2800" dirty="0" err="1" smtClean="0"/>
              <a:t>pasado</a:t>
            </a:r>
            <a:r>
              <a:rPr lang="en-US" sz="2800" dirty="0"/>
              <a:t>?</a:t>
            </a:r>
            <a:endParaRPr lang="en-US" sz="28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800" i="1" dirty="0" err="1" smtClean="0"/>
              <a:t>Copia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completa</a:t>
            </a:r>
            <a:r>
              <a:rPr lang="en-US" sz="2800" i="1" dirty="0" smtClean="0"/>
              <a:t> con el </a:t>
            </a:r>
            <a:r>
              <a:rPr lang="en-US" sz="2800" i="1" dirty="0" err="1" smtClean="0"/>
              <a:t>verbo</a:t>
            </a:r>
            <a:r>
              <a:rPr lang="en-US" sz="2800" i="1" dirty="0" smtClean="0"/>
              <a:t> en el </a:t>
            </a:r>
            <a:r>
              <a:rPr lang="en-US" sz="2800" i="1" dirty="0" err="1" smtClean="0"/>
              <a:t>presente</a:t>
            </a:r>
            <a:r>
              <a:rPr lang="en-US" sz="2800" i="1" dirty="0" smtClean="0"/>
              <a:t>.</a:t>
            </a:r>
            <a:endParaRPr 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Mario _________ a Costa Rica. (viajar)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Yo _________ ir a Costa Rica también. (desear)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Tú _________ una nota buena en el examen. (recibir)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Antonio y yo ___________ ir a las Islas Galápagos. (querer)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¡________ </a:t>
            </a:r>
            <a:r>
              <a:rPr lang="es-ES_tradnl" altLang="en-US" sz="2800" dirty="0" err="1" smtClean="0"/>
              <a:t>uds.</a:t>
            </a:r>
            <a:r>
              <a:rPr lang="es-ES_tradnl" altLang="en-US" sz="2800" dirty="0" smtClean="0"/>
              <a:t> en las montanas en el inverno! (esquiar)</a:t>
            </a:r>
          </a:p>
          <a:p>
            <a:pPr marL="0" indent="0" eaLnBrk="1" hangingPunct="1">
              <a:buFontTx/>
              <a:buNone/>
              <a:defRPr/>
            </a:pP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21343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Trabajo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Independiente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NH- </a:t>
            </a:r>
            <a:r>
              <a:rPr lang="en-US" dirty="0" err="1" smtClean="0">
                <a:solidFill>
                  <a:srgbClr val="7030A0"/>
                </a:solidFill>
              </a:rPr>
              <a:t>Completa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las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oraciones</a:t>
            </a:r>
            <a:r>
              <a:rPr lang="en-US" dirty="0" smtClean="0">
                <a:solidFill>
                  <a:srgbClr val="7030A0"/>
                </a:solidFill>
              </a:rPr>
              <a:t> en la </a:t>
            </a:r>
            <a:r>
              <a:rPr lang="en-US" dirty="0" err="1" smtClean="0">
                <a:solidFill>
                  <a:srgbClr val="7030A0"/>
                </a:solidFill>
              </a:rPr>
              <a:t>hoja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distribuida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IH- </a:t>
            </a:r>
            <a:r>
              <a:rPr lang="en-US" dirty="0" err="1" smtClean="0">
                <a:solidFill>
                  <a:srgbClr val="00B050"/>
                </a:solidFill>
              </a:rPr>
              <a:t>Preparense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para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su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leccion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pPr eaLnBrk="1" hangingPunct="1"/>
            <a:r>
              <a:rPr lang="es-ES_tradnl" altLang="en-US" dirty="0" smtClean="0">
                <a:solidFill>
                  <a:srgbClr val="FF0000"/>
                </a:solidFill>
              </a:rPr>
              <a:t>El Pretérito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5800"/>
            <a:ext cx="9144000" cy="487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¿</a:t>
            </a:r>
            <a:r>
              <a:rPr lang="en-US" altLang="en-US" dirty="0" err="1" smtClean="0"/>
              <a:t>Que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preterito</a:t>
            </a:r>
            <a:r>
              <a:rPr lang="en-US" altLang="en-US" dirty="0" smtClean="0"/>
              <a:t>?</a:t>
            </a:r>
          </a:p>
        </p:txBody>
      </p:sp>
      <p:graphicFrame>
        <p:nvGraphicFramePr>
          <p:cNvPr id="9273" name="Group 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32749030"/>
              </p:ext>
            </p:extLst>
          </p:nvPr>
        </p:nvGraphicFramePr>
        <p:xfrm>
          <a:off x="2209800" y="1676400"/>
          <a:ext cx="4403725" cy="4525963"/>
        </p:xfrm>
        <a:graphic>
          <a:graphicData uri="http://schemas.openxmlformats.org/drawingml/2006/table">
            <a:tbl>
              <a:tblPr/>
              <a:tblGrid>
                <a:gridCol w="2527300"/>
                <a:gridCol w="1876425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5351895" y="23622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-É</a:t>
            </a:r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5095297" y="3048000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-ASTE</a:t>
            </a:r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5334000" y="36576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</a:t>
            </a:r>
            <a:r>
              <a:rPr lang="es-ES_tradnl" altLang="en-US" sz="2400" dirty="0" err="1">
                <a:solidFill>
                  <a:srgbClr val="0000FF"/>
                </a:solidFill>
              </a:rPr>
              <a:t>Ó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5181600" y="4419600"/>
            <a:ext cx="12105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rgbClr val="0000FF"/>
                </a:solidFill>
              </a:rPr>
              <a:t>-AMOS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5032375" y="4953000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0" i="1" dirty="0">
                <a:solidFill>
                  <a:srgbClr val="0000FF"/>
                </a:solidFill>
              </a:rPr>
              <a:t>-ASTEIS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5064125" y="5638800"/>
            <a:ext cx="118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-ARON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190999" y="762000"/>
            <a:ext cx="4854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9900"/>
                </a:solidFill>
              </a:rPr>
              <a:t>Acción que ocurrió </a:t>
            </a:r>
            <a:r>
              <a:rPr lang="es-ES_tradnl" altLang="en-US" sz="2400">
                <a:solidFill>
                  <a:srgbClr val="009900"/>
                </a:solidFill>
              </a:rPr>
              <a:t>y </a:t>
            </a:r>
            <a:r>
              <a:rPr lang="es-ES_tradnl" altLang="en-US" sz="2400" smtClean="0">
                <a:solidFill>
                  <a:srgbClr val="009900"/>
                </a:solidFill>
              </a:rPr>
              <a:t>terminó </a:t>
            </a:r>
            <a:r>
              <a:rPr lang="es-ES_tradnl" altLang="en-US" sz="2400" dirty="0">
                <a:solidFill>
                  <a:srgbClr val="009900"/>
                </a:solidFill>
              </a:rPr>
              <a:t>en</a:t>
            </a:r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155574" y="1219200"/>
            <a:ext cx="1673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9900"/>
                </a:solidFill>
              </a:rPr>
              <a:t>el pasado.</a:t>
            </a:r>
            <a:endParaRPr lang="en-US" altLang="en-US" sz="2400" dirty="0">
              <a:solidFill>
                <a:srgbClr val="009900"/>
              </a:solidFill>
            </a:endParaRPr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2057400" y="1233055"/>
            <a:ext cx="518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0" i="1" dirty="0" err="1">
                <a:solidFill>
                  <a:srgbClr val="009900"/>
                </a:solidFill>
              </a:rPr>
              <a:t>Action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that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occurred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and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finished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in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the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past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.</a:t>
            </a:r>
            <a:endParaRPr lang="en-US" altLang="en-US" sz="2000" b="0" i="1" dirty="0">
              <a:solidFill>
                <a:srgbClr val="009900"/>
              </a:solidFill>
            </a:endParaRP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228600" y="6324600"/>
            <a:ext cx="83644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400" b="0" dirty="0" smtClean="0"/>
              <a:t>Ahora, conjuguen el verbo VACACIONAR en el pretérito. </a:t>
            </a:r>
            <a:endParaRPr lang="es-ES_tradnl" altLang="en-US" sz="2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00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" altLang="en-US" sz="2800" dirty="0" smtClean="0">
                <a:solidFill>
                  <a:srgbClr val="0000FF"/>
                </a:solidFill>
              </a:rPr>
              <a:t>     NH- presente</a:t>
            </a:r>
            <a:r>
              <a:rPr lang="es-ES" altLang="en-US" sz="2800" dirty="0" smtClean="0"/>
              <a:t>	           </a:t>
            </a:r>
            <a:r>
              <a:rPr lang="es-ES" altLang="en-US" sz="2800" dirty="0" smtClean="0">
                <a:solidFill>
                  <a:srgbClr val="00B050"/>
                </a:solidFill>
              </a:rPr>
              <a:t>&amp;</a:t>
            </a:r>
            <a:r>
              <a:rPr lang="es-ES" altLang="en-US" sz="2800" dirty="0" smtClean="0"/>
              <a:t>		</a:t>
            </a:r>
            <a:r>
              <a:rPr lang="es-ES" altLang="en-US" sz="2800" b="1" dirty="0" smtClean="0">
                <a:solidFill>
                  <a:srgbClr val="990099"/>
                </a:solidFill>
              </a:rPr>
              <a:t>IH- pretérito</a:t>
            </a:r>
            <a:endParaRPr lang="es-ES" altLang="en-US" sz="28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" altLang="en-US" sz="2800" dirty="0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nosotras ____________ en la piscina. (nadar)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El año pasado ellos _________________ un barco. (alquilar)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La semana pasada él ______________ en el agua. (esquiar)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por la mañana yo ______________ el sol. (tomar)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por </a:t>
            </a:r>
            <a:r>
              <a:rPr lang="es-ES" altLang="en-US" sz="2700" dirty="0" smtClean="0"/>
              <a:t>la tarde tú ________________. (bucear)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94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Summer Packets will be collected from Monday 9/16 – Monday 9/23 ONLY</a:t>
            </a:r>
          </a:p>
        </p:txBody>
      </p:sp>
    </p:spTree>
    <p:extLst>
      <p:ext uri="{BB962C8B-B14F-4D97-AF65-F5344CB8AC3E}">
        <p14:creationId xmlns:p14="http://schemas.microsoft.com/office/powerpoint/2010/main" val="27163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193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Clase 8nh/ih (802) la fecha es el 16 de septiembre del 2013</vt:lpstr>
      <vt:lpstr>Trabajo Independiente</vt:lpstr>
      <vt:lpstr>El Pretérito</vt:lpstr>
      <vt:lpstr>Ejercicios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   Clase 8nh/ih la fecha es el 16 de septiembre del 2013</dc:title>
  <dc:creator>Helen Zumaeta</dc:creator>
  <cp:lastModifiedBy>Helen Zumaeta</cp:lastModifiedBy>
  <cp:revision>11</cp:revision>
  <dcterms:created xsi:type="dcterms:W3CDTF">2013-09-16T17:17:54Z</dcterms:created>
  <dcterms:modified xsi:type="dcterms:W3CDTF">2013-09-30T21:22:07Z</dcterms:modified>
</cp:coreProperties>
</file>